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5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77" r:id="rId4"/>
    <p:sldId id="278" r:id="rId5"/>
    <p:sldId id="281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80" r:id="rId14"/>
  </p:sldIdLst>
  <p:sldSz cx="9144000" cy="6858000" type="screen4x3"/>
  <p:notesSz cx="6858000" cy="9144000"/>
  <p:defaultTextStyle>
    <a:defPPr>
      <a:defRPr lang="en-GB"/>
    </a:defPPr>
    <a:lvl1pPr algn="ctr" rtl="0" fontAlgn="base">
      <a:lnSpc>
        <a:spcPct val="12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1pPr>
    <a:lvl2pPr marL="457200" algn="ctr" rtl="0" fontAlgn="base">
      <a:lnSpc>
        <a:spcPct val="12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2pPr>
    <a:lvl3pPr marL="914400" algn="ctr" rtl="0" fontAlgn="base">
      <a:lnSpc>
        <a:spcPct val="12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3pPr>
    <a:lvl4pPr marL="1371600" algn="ctr" rtl="0" fontAlgn="base">
      <a:lnSpc>
        <a:spcPct val="12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4pPr>
    <a:lvl5pPr marL="1828800" algn="ctr" rtl="0" fontAlgn="base">
      <a:lnSpc>
        <a:spcPct val="12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72"/>
    <a:srgbClr val="FECB00"/>
    <a:srgbClr val="000000"/>
    <a:srgbClr val="CAE8F3"/>
    <a:srgbClr val="FFFFFF"/>
    <a:srgbClr val="5CC2DC"/>
    <a:srgbClr val="009BBB"/>
    <a:srgbClr val="FBB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25" autoAdjust="0"/>
    <p:restoredTop sz="94689" autoAdjust="0"/>
  </p:normalViewPr>
  <p:slideViewPr>
    <p:cSldViewPr>
      <p:cViewPr>
        <p:scale>
          <a:sx n="118" d="100"/>
          <a:sy n="118" d="100"/>
        </p:scale>
        <p:origin x="-176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045201B-044A-4C38-9357-8204D568A93E}" type="datetime4">
              <a:rPr lang="en-GB" altLang="en-US"/>
              <a:pPr>
                <a:defRPr/>
              </a:pPr>
              <a:t>24 January 2019</a:t>
            </a:fld>
            <a:endParaRPr lang="en-GB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44EDE02-BCA2-4415-98EE-3EA68E1BBB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8361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B7A5476-1A04-47F7-A6B3-FE77CC6DE68D}" type="datetime4">
              <a:rPr lang="en-GB" altLang="en-US"/>
              <a:pPr>
                <a:defRPr/>
              </a:pPr>
              <a:t>24 January 2019</a:t>
            </a:fld>
            <a:endParaRPr lang="en-GB" alt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446B16B-82E4-48BC-82CB-0DFFDD6B5A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556724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2386013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fr-FR" altLang="en-US" smtClean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358775" y="4965700"/>
            <a:ext cx="539908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0" y="2386013"/>
            <a:ext cx="9144000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en-GB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6732588"/>
            <a:ext cx="9144000" cy="125412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fr-FR" altLang="en-US" smtClean="0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6670675" y="6423025"/>
            <a:ext cx="1662113" cy="93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defRPr/>
            </a:pPr>
            <a:r>
              <a:rPr lang="en-GB" altLang="en-US" sz="600" smtClean="0">
                <a:solidFill>
                  <a:schemeClr val="tx1"/>
                </a:solidFill>
              </a:rPr>
              <a:t>An agency of the European Union</a:t>
            </a:r>
          </a:p>
        </p:txBody>
      </p:sp>
      <p:pic>
        <p:nvPicPr>
          <p:cNvPr id="9" name="Picture 14" descr="emea_strap_cmyk_rev_en_std_cent_Powerpo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338" y="511175"/>
            <a:ext cx="405130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5" descr="EU flag fpr PowerPoint presentations (RGB) (300 ppi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0888" y="6224588"/>
            <a:ext cx="4111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16"/>
          <p:cNvSpPr>
            <a:spLocks noChangeShapeType="1"/>
          </p:cNvSpPr>
          <p:nvPr/>
        </p:nvSpPr>
        <p:spPr bwMode="auto">
          <a:xfrm>
            <a:off x="0" y="6732588"/>
            <a:ext cx="9144000" cy="1587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4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8775" y="3189288"/>
            <a:ext cx="5399088" cy="1666875"/>
          </a:xfrm>
        </p:spPr>
        <p:txBody>
          <a:bodyPr anchor="b"/>
          <a:lstStyle>
            <a:lvl1pPr>
              <a:lnSpc>
                <a:spcPts val="2900"/>
              </a:lnSpc>
              <a:defRPr sz="25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5078413"/>
            <a:ext cx="5399088" cy="7715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ts val="1600"/>
              </a:lnSpc>
              <a:spcAft>
                <a:spcPct val="0"/>
              </a:spcAft>
              <a:defRPr sz="1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437717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 (to edit, click View &gt; Header and Footer)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18201-730C-4AEC-B427-1BF9ADF06162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9B2B3-6F3B-42FD-846C-0DD269421480}" type="datetime4">
              <a:rPr lang="en-GB" altLang="en-US"/>
              <a:pPr>
                <a:defRPr/>
              </a:pPr>
              <a:t>24 January 2019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2355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2425" y="1025525"/>
            <a:ext cx="2112963" cy="5092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775" y="1025525"/>
            <a:ext cx="6191250" cy="5092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 (to edit, click View &gt; Header and Footer)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225D0-D0CA-409B-864A-F25F01593210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AD880-418B-4F26-B2BA-E03864626657}" type="datetime4">
              <a:rPr lang="en-GB" altLang="en-US"/>
              <a:pPr>
                <a:defRPr/>
              </a:pPr>
              <a:t>24 January 2019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48928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 (to edit, click View &gt; Header and Footer)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BC3D2-96C3-4496-84FF-7BAE6E925BA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8F27B-2EBE-4B06-8A4C-1DCDA92048D8}" type="datetime4">
              <a:rPr lang="en-GB" altLang="en-US"/>
              <a:pPr>
                <a:defRPr/>
              </a:pPr>
              <a:t>24 January 2019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896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 (to edit, click View &gt; Header and Footer)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EFF83-CE9C-4696-8A34-F77186A88B7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E9C8E-42FF-4828-9F0D-77B68A3269BC}" type="datetime4">
              <a:rPr lang="en-GB" altLang="en-US"/>
              <a:pPr>
                <a:defRPr/>
              </a:pPr>
              <a:t>24 January 2019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12021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2159000"/>
            <a:ext cx="4151313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2159000"/>
            <a:ext cx="41529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 (to edit, click View &gt; Header and Footer)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AFB26-BEBD-4EAA-8D14-0D9394AC0C60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3B886-E3DC-46E4-8983-7ACC89CDB8D9}" type="datetime4">
              <a:rPr lang="en-GB" altLang="en-US"/>
              <a:pPr>
                <a:defRPr/>
              </a:pPr>
              <a:t>24 January 2019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05608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 (to edit, click View &gt; Header and Footer)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F2703-3660-4CA5-9DD3-F36CB24A3A32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ED624-2FC3-4FB5-A266-36344CB6C70A}" type="datetime4">
              <a:rPr lang="en-GB" altLang="en-US"/>
              <a:pPr>
                <a:defRPr/>
              </a:pPr>
              <a:t>24 January 2019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4090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 (to edit, click View &gt; Header and Footer)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1449B-09FD-4810-9A9A-88E898CFA87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B7180-A764-4515-9620-9F3D7DD5CD74}" type="datetime4">
              <a:rPr lang="en-GB" altLang="en-US"/>
              <a:pPr>
                <a:defRPr/>
              </a:pPr>
              <a:t>24 January 2019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37603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 (to edit, click View &gt; Header and Footer)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06185-F0BC-4A94-9EEE-84ABE2A35A27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D99E1-2E4B-4942-BE8B-899CD9462BE0}" type="datetime4">
              <a:rPr lang="en-GB" altLang="en-US"/>
              <a:pPr>
                <a:defRPr/>
              </a:pPr>
              <a:t>24 January 2019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52342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 (to edit, click View &gt; Header and Footer)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8CB48-49C8-4CBD-A8BE-0EEF35C2391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26434-AC79-47DA-9FFA-A89008707694}" type="datetime4">
              <a:rPr lang="en-GB" altLang="en-US"/>
              <a:pPr>
                <a:defRPr/>
              </a:pPr>
              <a:t>24 January 2019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13596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F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 (to edit, click View &gt; Header and Footer)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D2A93-C7D7-4810-9435-B6A93504EC7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75329-21F0-45D2-BF00-42D2BEE2702F}" type="datetime4">
              <a:rPr lang="en-GB" altLang="en-US"/>
              <a:pPr>
                <a:defRPr/>
              </a:pPr>
              <a:t>24 January 2019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88456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1025525"/>
            <a:ext cx="84566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37376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7238" y="6405563"/>
            <a:ext cx="6478587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ts val="1200"/>
              </a:lnSpc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GB" altLang="en-US"/>
              <a:t>Presentation title (to edit, click View &gt; Header and Footer)</a:t>
            </a:r>
          </a:p>
        </p:txBody>
      </p:sp>
      <p:sp>
        <p:nvSpPr>
          <p:cNvPr id="37376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0363" y="6405563"/>
            <a:ext cx="30797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ts val="1200"/>
              </a:lnSpc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CB1318F-40D4-42D4-9E64-BA69394C2315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3737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77113" y="6405563"/>
            <a:ext cx="1439862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1200"/>
              </a:lnSpc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91AD191-DF85-4D77-9679-FE535E371983}" type="datetime4">
              <a:rPr lang="en-GB" altLang="en-US"/>
              <a:pPr>
                <a:defRPr/>
              </a:pPr>
              <a:t>24 January 2019</a:t>
            </a:fld>
            <a:endParaRPr lang="en-GB" altLang="en-US" dirty="0"/>
          </a:p>
        </p:txBody>
      </p:sp>
      <p:sp>
        <p:nvSpPr>
          <p:cNvPr id="1030" name="Rectangle 14"/>
          <p:cNvSpPr>
            <a:spLocks noChangeArrowheads="1"/>
          </p:cNvSpPr>
          <p:nvPr/>
        </p:nvSpPr>
        <p:spPr bwMode="auto">
          <a:xfrm>
            <a:off x="0" y="6732588"/>
            <a:ext cx="9144000" cy="125412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fr-FR" altLang="en-US" smtClean="0"/>
          </a:p>
        </p:txBody>
      </p:sp>
      <p:sp>
        <p:nvSpPr>
          <p:cNvPr id="1031" name="Rectangle 15"/>
          <p:cNvSpPr>
            <a:spLocks noChangeArrowheads="1"/>
          </p:cNvSpPr>
          <p:nvPr/>
        </p:nvSpPr>
        <p:spPr bwMode="auto">
          <a:xfrm>
            <a:off x="0" y="0"/>
            <a:ext cx="9144000" cy="67310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fr-FR" altLang="en-US" smtClean="0"/>
          </a:p>
        </p:txBody>
      </p:sp>
      <p:pic>
        <p:nvPicPr>
          <p:cNvPr id="1032" name="Picture 16" descr="emea_REV_en_std_cent_Powerpoin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68263"/>
            <a:ext cx="1824038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17"/>
          <p:cNvSpPr>
            <a:spLocks noChangeShapeType="1"/>
          </p:cNvSpPr>
          <p:nvPr/>
        </p:nvSpPr>
        <p:spPr bwMode="auto">
          <a:xfrm>
            <a:off x="0" y="676275"/>
            <a:ext cx="9144000" cy="1588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4" name="Line 19"/>
          <p:cNvSpPr>
            <a:spLocks noChangeShapeType="1"/>
          </p:cNvSpPr>
          <p:nvPr/>
        </p:nvSpPr>
        <p:spPr bwMode="auto">
          <a:xfrm>
            <a:off x="0" y="6732588"/>
            <a:ext cx="9144000" cy="1587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2159000"/>
            <a:ext cx="8456613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1E3F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Normal text – Verdana, 20pt regular, ls 28pt, ap 12pt, black.</a:t>
            </a:r>
          </a:p>
          <a:p>
            <a:pPr lvl="1"/>
            <a:r>
              <a:rPr lang="en-GB" altLang="en-US" smtClean="0"/>
              <a:t>Title – Verdana, 28pt regular, ls 36pt, blue (0,51,153).</a:t>
            </a:r>
          </a:p>
          <a:p>
            <a:pPr lvl="1"/>
            <a:r>
              <a:rPr lang="en-GB" altLang="en-US" smtClean="0"/>
              <a:t>Subtitle – Verdana, 24pt bold (apply manually), ls 36pt, blue (0,51,153).</a:t>
            </a:r>
          </a:p>
          <a:p>
            <a:pPr lvl="1"/>
            <a:r>
              <a:rPr lang="en-GB" altLang="en-US" smtClean="0"/>
              <a:t>Bullets level 1 – Verdana, 18pt regular, ls 24pt, ap 8pt, black.</a:t>
            </a:r>
          </a:p>
          <a:p>
            <a:pPr lvl="2"/>
            <a:r>
              <a:rPr lang="en-GB" altLang="en-US" smtClean="0"/>
              <a:t>Bullets level 2 – Verdana, 16pt regular, ls 24pt, ap 6pt, black.</a:t>
            </a:r>
          </a:p>
          <a:p>
            <a:pPr lvl="3"/>
            <a:r>
              <a:rPr lang="en-GB" altLang="en-US" smtClean="0"/>
              <a:t>Bullets level 3 – Verdana, 14pt regular, ls 20pt, ap 6pt, black.</a:t>
            </a:r>
          </a:p>
          <a:p>
            <a:pPr lvl="4"/>
            <a:r>
              <a:rPr lang="en-GB" altLang="en-US" smtClean="0"/>
              <a:t>Bullets level 4 – Verdana, 14pt regular, ls 20pt, ap 6pt, black.</a:t>
            </a:r>
          </a:p>
          <a:p>
            <a:pPr lvl="0"/>
            <a:r>
              <a:rPr lang="en-GB" altLang="en-US" smtClean="0"/>
              <a:t>Note: Use 'Increase indent' button to apply bullets, not bullets button, otherwise indentation of bullets is incorrect.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algn="l" defTabSz="8072438" rtl="0" eaLnBrk="1" fontAlgn="base" hangingPunct="1">
        <a:lnSpc>
          <a:spcPts val="2800"/>
        </a:lnSpc>
        <a:spcBef>
          <a:spcPct val="0"/>
        </a:spcBef>
        <a:spcAft>
          <a:spcPts val="1200"/>
        </a:spcAft>
        <a:buClr>
          <a:srgbClr val="000000"/>
        </a:buClr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defTabSz="8072438" rtl="0" eaLnBrk="1" fontAlgn="base" hangingPunct="1">
        <a:lnSpc>
          <a:spcPts val="2400"/>
        </a:lnSpc>
        <a:spcBef>
          <a:spcPct val="0"/>
        </a:spcBef>
        <a:spcAft>
          <a:spcPts val="80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cs typeface="+mn-cs"/>
        </a:defRPr>
      </a:lvl2pPr>
      <a:lvl3pPr marL="522288" indent="-231775" algn="l" defTabSz="8072438" rtl="0" eaLnBrk="1" fontAlgn="base" hangingPunct="1">
        <a:lnSpc>
          <a:spcPts val="2400"/>
        </a:lnSpc>
        <a:spcBef>
          <a:spcPct val="0"/>
        </a:spcBef>
        <a:spcAft>
          <a:spcPts val="600"/>
        </a:spcAft>
        <a:buClr>
          <a:schemeClr val="tx1"/>
        </a:buClr>
        <a:buFont typeface="Verdana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3pPr>
      <a:lvl4pPr marL="769938" indent="-219075" algn="l" defTabSz="8072438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chemeClr val="tx1"/>
        </a:buClr>
        <a:buFont typeface="Verdana" pitchFamily="34" charset="0"/>
        <a:buChar char="•"/>
        <a:defRPr sz="1400">
          <a:solidFill>
            <a:schemeClr val="tx1"/>
          </a:solidFill>
          <a:latin typeface="+mn-lt"/>
          <a:cs typeface="+mn-cs"/>
        </a:defRPr>
      </a:lvl4pPr>
      <a:lvl5pPr marL="1016000" indent="-225425" algn="l" defTabSz="8072438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5pPr>
      <a:lvl6pPr marL="1473200" indent="-225425" algn="l" defTabSz="8072438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6pPr>
      <a:lvl7pPr marL="1930400" indent="-225425" algn="l" defTabSz="8072438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7pPr>
      <a:lvl8pPr marL="2387600" indent="-225425" algn="l" defTabSz="8072438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8pPr>
      <a:lvl9pPr marL="2844800" indent="-225425" algn="l" defTabSz="8072438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8774" y="3189288"/>
            <a:ext cx="8173666" cy="166687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EUDRACT – How to convert V7 to V8 XML CTA file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60363" y="6224588"/>
            <a:ext cx="6100762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algn="l" eaLnBrk="0" hangingPunct="0">
              <a:lnSpc>
                <a:spcPts val="2800"/>
              </a:lnSpc>
              <a:spcAft>
                <a:spcPts val="1200"/>
              </a:spcAft>
              <a:buClr>
                <a:srgbClr val="000000"/>
              </a:buClr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algn="l" eaLnBrk="0" hangingPunct="0">
              <a:lnSpc>
                <a:spcPts val="2400"/>
              </a:lnSpc>
              <a:spcAft>
                <a:spcPts val="80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algn="l" eaLnBrk="0" hangingPunct="0">
              <a:lnSpc>
                <a:spcPts val="24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algn="l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algn="l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ts val="1600"/>
              </a:lnSpc>
              <a:spcAft>
                <a:spcPct val="0"/>
              </a:spcAft>
              <a:buClrTx/>
            </a:pPr>
            <a:r>
              <a:rPr lang="en-GB" altLang="en-US" sz="1200" dirty="0" smtClean="0"/>
              <a:t>Raffaella Chersoni </a:t>
            </a:r>
          </a:p>
          <a:p>
            <a:pPr eaLnBrk="1" hangingPunct="1">
              <a:lnSpc>
                <a:spcPts val="1600"/>
              </a:lnSpc>
              <a:spcAft>
                <a:spcPct val="0"/>
              </a:spcAft>
              <a:buClrTx/>
            </a:pPr>
            <a:r>
              <a:rPr lang="en-GB" altLang="en-US" sz="1200" dirty="0" smtClean="0"/>
              <a:t>Compliance and Inspections</a:t>
            </a:r>
            <a:endParaRPr lang="en-GB" altLang="en-US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3" y="116632"/>
            <a:ext cx="8456613" cy="504056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Automated email received in Outlook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Presentation title (to edit, click View &gt; Header and Footer)</a:t>
            </a: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CBC3D2-96C3-4496-84FF-7BAE6E925BA1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836712"/>
            <a:ext cx="6336703" cy="4126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lg" len="med"/>
              </a14:hiddenLine>
            </a:ext>
          </a:extLst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132" y="4797152"/>
            <a:ext cx="447675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lg" len="med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2455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4" y="116632"/>
            <a:ext cx="8456613" cy="576064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Confirm package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Presentation title (to edit, click View &gt; Header and Footer)</a:t>
            </a: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CBC3D2-96C3-4496-84FF-7BAE6E925BA1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3" y="895350"/>
            <a:ext cx="6886575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lg" len="med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6988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91" y="20187"/>
            <a:ext cx="8456613" cy="603275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Click on ‘Open’ or ‘Save’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Presentation title (to edit, click View &gt; Header and Footer)</a:t>
            </a: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CBC3D2-96C3-4496-84FF-7BAE6E925BA1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67" y="1052736"/>
            <a:ext cx="9104133" cy="4252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lg" len="med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762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91" y="116632"/>
            <a:ext cx="8456613" cy="675283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Some highlights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456613" cy="395922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‘no password’ is set as default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The safest and recommended option is via </a:t>
            </a:r>
            <a:r>
              <a:rPr lang="en-GB" dirty="0" err="1" smtClean="0"/>
              <a:t>EudraLink</a:t>
            </a:r>
            <a:r>
              <a:rPr lang="en-GB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Sponsors can save the converted V8 XML file on own pc for future use.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This feature should be used only for old trials (using old V7 XML file). No need to be used with V8 XML files which is current application form.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Presentation title (to edit, click View &gt; Header and Footer)</a:t>
            </a: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CBC3D2-96C3-4496-84FF-7BAE6E925BA1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91935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eaLnBrk="0" hangingPunct="0">
              <a:lnSpc>
                <a:spcPts val="2800"/>
              </a:lnSpc>
              <a:spcAft>
                <a:spcPts val="1200"/>
              </a:spcAft>
              <a:buClr>
                <a:srgbClr val="000000"/>
              </a:buClr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algn="l" eaLnBrk="0" hangingPunct="0">
              <a:lnSpc>
                <a:spcPts val="2400"/>
              </a:lnSpc>
              <a:spcAft>
                <a:spcPts val="80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algn="l" eaLnBrk="0" hangingPunct="0">
              <a:lnSpc>
                <a:spcPts val="24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algn="l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algn="l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ts val="1200"/>
              </a:lnSpc>
              <a:spcAft>
                <a:spcPct val="0"/>
              </a:spcAft>
              <a:buClrTx/>
            </a:pPr>
            <a:r>
              <a:rPr lang="en-GB" altLang="en-US" sz="1100" smtClean="0"/>
              <a:t>Presentation title (to edit, click Insert&gt; Header and Footer)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lnSpc>
                <a:spcPts val="2800"/>
              </a:lnSpc>
              <a:spcAft>
                <a:spcPts val="1200"/>
              </a:spcAft>
              <a:buClr>
                <a:srgbClr val="000000"/>
              </a:buClr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algn="l" eaLnBrk="0" hangingPunct="0">
              <a:lnSpc>
                <a:spcPts val="2400"/>
              </a:lnSpc>
              <a:spcAft>
                <a:spcPts val="80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algn="l" eaLnBrk="0" hangingPunct="0">
              <a:lnSpc>
                <a:spcPts val="24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algn="l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algn="l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ts val="1200"/>
              </a:lnSpc>
              <a:spcAft>
                <a:spcPct val="0"/>
              </a:spcAft>
              <a:buClrTx/>
            </a:pPr>
            <a:fld id="{5F263D1B-31FB-4CCE-9142-CD6EF04587BF}" type="slidenum">
              <a:rPr lang="en-GB" altLang="en-US" sz="1100" smtClean="0"/>
              <a:pPr eaLnBrk="1" hangingPunct="1">
                <a:lnSpc>
                  <a:spcPts val="1200"/>
                </a:lnSpc>
                <a:spcAft>
                  <a:spcPct val="0"/>
                </a:spcAft>
                <a:buClrTx/>
              </a:pPr>
              <a:t>1</a:t>
            </a:fld>
            <a:endParaRPr lang="en-GB" altLang="en-US" sz="110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8456613" cy="459259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bg1"/>
                </a:solidFill>
              </a:rPr>
              <a:t>Go to EudraCT public – </a:t>
            </a:r>
            <a:r>
              <a:rPr lang="en-US" altLang="en-US" sz="1600" dirty="0" smtClean="0">
                <a:solidFill>
                  <a:schemeClr val="bg1"/>
                </a:solidFill>
              </a:rPr>
              <a:t>https://eudract.ema.europa.eu</a:t>
            </a: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085850"/>
            <a:ext cx="264795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lg" len="med"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196752"/>
            <a:ext cx="287655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lg" len="med"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335364" y="4725144"/>
            <a:ext cx="3970960" cy="3565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smtClean="0">
                <a:solidFill>
                  <a:schemeClr val="tx2">
                    <a:lumMod val="50000"/>
                  </a:schemeClr>
                </a:solidFill>
              </a:rPr>
              <a:t>https://eudract.ema.europa.eu/</a:t>
            </a:r>
            <a:endParaRPr lang="en-GB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467544" y="2492896"/>
            <a:ext cx="432048" cy="2880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818216"/>
            <a:ext cx="5175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87" y="116632"/>
            <a:ext cx="8456613" cy="531267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Click on Migration tool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Presentation title (to edit, click View &gt; Header and Footer)</a:t>
            </a: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CBC3D2-96C3-4496-84FF-7BAE6E925BA1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124744"/>
            <a:ext cx="9115425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lg" len="med"/>
              </a14:hiddenLine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759856"/>
            <a:ext cx="5175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0960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8456613" cy="603275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Migration tool screen (1)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Presentation title (to edit, click View &gt; Header and Footer)</a:t>
            </a: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CBC3D2-96C3-4496-84FF-7BAE6E925BA1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0" y="908720"/>
            <a:ext cx="9201150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lg" len="med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4222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725"/>
            <a:ext cx="8456613" cy="747291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Package Security option - </a:t>
            </a:r>
            <a:r>
              <a:rPr lang="en-GB" dirty="0" err="1" smtClean="0">
                <a:solidFill>
                  <a:schemeClr val="bg1"/>
                </a:solidFill>
              </a:rPr>
              <a:t>Eudralink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Presentation title (to edit, click View &gt; Header and Footer)</a:t>
            </a: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CBC3D2-96C3-4496-84FF-7BAE6E925BA1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966788"/>
            <a:ext cx="7839075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lg" len="med"/>
              </a14:hiddenLine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617913"/>
            <a:ext cx="5175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179" y="5229200"/>
            <a:ext cx="5175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6574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56613" cy="950913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Automated email received in Outlook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Presentation title (to edit, click View &gt; Header and Footer)</a:t>
            </a: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CBC3D2-96C3-4496-84FF-7BAE6E925BA1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2696"/>
            <a:ext cx="8372475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 bwMode="auto">
          <a:xfrm flipH="1">
            <a:off x="5508104" y="3789040"/>
            <a:ext cx="792088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8308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8456613" cy="603275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Login to </a:t>
            </a:r>
            <a:r>
              <a:rPr lang="en-GB" dirty="0" err="1" smtClean="0">
                <a:solidFill>
                  <a:schemeClr val="bg1"/>
                </a:solidFill>
              </a:rPr>
              <a:t>Eudralink</a:t>
            </a:r>
            <a:r>
              <a:rPr lang="en-GB" dirty="0" smtClean="0">
                <a:solidFill>
                  <a:schemeClr val="bg1"/>
                </a:solidFill>
              </a:rPr>
              <a:t> package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Presentation title (to edit, click View &gt; Header and Footer)</a:t>
            </a: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CBC3D2-96C3-4496-84FF-7BAE6E925BA1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68760"/>
            <a:ext cx="7980855" cy="3901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4738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805" y="190780"/>
            <a:ext cx="8456613" cy="950913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Confirm package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Presentation title (to edit, click View &gt; Header and Footer)</a:t>
            </a: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CBC3D2-96C3-4496-84FF-7BAE6E925BA1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63" y="1169988"/>
            <a:ext cx="6084887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6924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8456613" cy="603275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Package Security option - ‘Password’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Presentation title (to edit, click View &gt; Header and Footer)</a:t>
            </a: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CBC3D2-96C3-4496-84FF-7BAE6E925BA1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980728"/>
            <a:ext cx="7488832" cy="4540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lg" len="med"/>
              </a14:hiddenLine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661248"/>
            <a:ext cx="35147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lg" len="med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3291064"/>
      </p:ext>
    </p:extLst>
  </p:cSld>
  <p:clrMapOvr>
    <a:masterClrMapping/>
  </p:clrMapOvr>
</p:sld>
</file>

<file path=ppt/theme/theme1.xml><?xml version="1.0" encoding="utf-8"?>
<a:theme xmlns:a="http://schemas.openxmlformats.org/drawingml/2006/main" name="Optional smaller screen (Agency)">
  <a:themeElements>
    <a:clrScheme name="Neutral (Agency) (26 April 2011) 2">
      <a:dk1>
        <a:srgbClr val="000000"/>
      </a:dk1>
      <a:lt1>
        <a:srgbClr val="FFFFFF"/>
      </a:lt1>
      <a:dk2>
        <a:srgbClr val="003399"/>
      </a:dk2>
      <a:lt2>
        <a:srgbClr val="6D6F71"/>
      </a:lt2>
      <a:accent1>
        <a:srgbClr val="E1E3F2"/>
      </a:accent1>
      <a:accent2>
        <a:srgbClr val="E98300"/>
      </a:accent2>
      <a:accent3>
        <a:srgbClr val="FFFFFF"/>
      </a:accent3>
      <a:accent4>
        <a:srgbClr val="000000"/>
      </a:accent4>
      <a:accent5>
        <a:srgbClr val="EEEFF7"/>
      </a:accent5>
      <a:accent6>
        <a:srgbClr val="D37600"/>
      </a:accent6>
      <a:hlink>
        <a:srgbClr val="0098DB"/>
      </a:hlink>
      <a:folHlink>
        <a:srgbClr val="983222"/>
      </a:folHlink>
    </a:clrScheme>
    <a:fontScheme name="Neutral (Agency) (26 April 2011)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2000" tIns="72000" rIns="72000" bIns="720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2000" tIns="72000" rIns="72000" bIns="720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Neutral (Agency) (26 April 2011) 1">
        <a:dk1>
          <a:srgbClr val="404040"/>
        </a:dk1>
        <a:lt1>
          <a:srgbClr val="FFFFFF"/>
        </a:lt1>
        <a:dk2>
          <a:srgbClr val="003399"/>
        </a:dk2>
        <a:lt2>
          <a:srgbClr val="FFFFFF"/>
        </a:lt2>
        <a:accent1>
          <a:srgbClr val="E1E4F3"/>
        </a:accent1>
        <a:accent2>
          <a:srgbClr val="E98300"/>
        </a:accent2>
        <a:accent3>
          <a:srgbClr val="AAADCA"/>
        </a:accent3>
        <a:accent4>
          <a:srgbClr val="DADADA"/>
        </a:accent4>
        <a:accent5>
          <a:srgbClr val="EEEFF8"/>
        </a:accent5>
        <a:accent6>
          <a:srgbClr val="D37600"/>
        </a:accent6>
        <a:hlink>
          <a:srgbClr val="0098DB"/>
        </a:hlink>
        <a:folHlink>
          <a:srgbClr val="98322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utral (Agency) (26 April 2011) 2">
        <a:dk1>
          <a:srgbClr val="000000"/>
        </a:dk1>
        <a:lt1>
          <a:srgbClr val="FFFFFF"/>
        </a:lt1>
        <a:dk2>
          <a:srgbClr val="003399"/>
        </a:dk2>
        <a:lt2>
          <a:srgbClr val="6D6F71"/>
        </a:lt2>
        <a:accent1>
          <a:srgbClr val="E1E3F2"/>
        </a:accent1>
        <a:accent2>
          <a:srgbClr val="E98300"/>
        </a:accent2>
        <a:accent3>
          <a:srgbClr val="FFFFFF"/>
        </a:accent3>
        <a:accent4>
          <a:srgbClr val="000000"/>
        </a:accent4>
        <a:accent5>
          <a:srgbClr val="EEEFF7"/>
        </a:accent5>
        <a:accent6>
          <a:srgbClr val="D37600"/>
        </a:accent6>
        <a:hlink>
          <a:srgbClr val="0098DB"/>
        </a:hlink>
        <a:folHlink>
          <a:srgbClr val="9832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Optional smaller screen (Agency)</Template>
  <TotalTime>67</TotalTime>
  <Words>309</Words>
  <Application>Microsoft Office PowerPoint</Application>
  <PresentationFormat>On-screen Show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Optional smaller screen (Agency)</vt:lpstr>
      <vt:lpstr>EUDRACT – How to convert V7 to V8 XML CTA file</vt:lpstr>
      <vt:lpstr>Go to EudraCT public – https://eudract.ema.europa.eu</vt:lpstr>
      <vt:lpstr>Click on Migration tool</vt:lpstr>
      <vt:lpstr>Migration tool screen (1)</vt:lpstr>
      <vt:lpstr>Package Security option - Eudralink</vt:lpstr>
      <vt:lpstr>Automated email received in Outlook</vt:lpstr>
      <vt:lpstr>Login to Eudralink package</vt:lpstr>
      <vt:lpstr>Confirm package</vt:lpstr>
      <vt:lpstr>Package Security option - ‘Password’</vt:lpstr>
      <vt:lpstr>Automated email received in Outlook</vt:lpstr>
      <vt:lpstr>Confirm package</vt:lpstr>
      <vt:lpstr>Click on ‘Open’ or ‘Save’</vt:lpstr>
      <vt:lpstr>Some highlights</vt:lpstr>
    </vt:vector>
  </TitlesOfParts>
  <Company>European Medicines Agency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EUDRACT – How to convert V7 to V8 XML CTA file</dc:title>
  <dc:creator>Chersoni Raffaella</dc:creator>
  <dc:description>Template version: 26 April 2011.</dc:description>
  <cp:lastModifiedBy>Chersoni Raffaella</cp:lastModifiedBy>
  <cp:revision>24</cp:revision>
  <dcterms:created xsi:type="dcterms:W3CDTF">2019-01-21T16:44:27Z</dcterms:created>
  <dcterms:modified xsi:type="dcterms:W3CDTF">2019-01-24T11:03:52Z</dcterms:modified>
</cp:coreProperties>
</file>